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9" r:id="rId9"/>
    <p:sldId id="265" r:id="rId10"/>
    <p:sldId id="264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6431C-3007-4D7A-A388-F4C3AD212E90}" type="datetimeFigureOut">
              <a:rPr lang="it-IT" smtClean="0"/>
              <a:pPr/>
              <a:t>09/04/2018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DC9D2-C09C-4778-B6D9-FC3CBFF5ED0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33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E0F1-C628-44A0-951E-6A7FFEEFA656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0055-C273-43FE-B5AA-86F1969AA1AC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B069-D25E-467B-A266-BD9419BF99C0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67E1-F4F0-4140-AE6F-05BF5BFA471D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334-ACD1-43B7-940C-2131F10A70EB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31AE-CC51-4ADC-BC5C-AA688F5F1743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2CE6-2BAA-4E01-B454-7D6379EBF36D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0DC1-4E90-4CA9-9D38-EFF74DC15352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A4B-0B49-4172-BA6B-01FBF9EF655E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AC9E-AB0A-45EA-A580-6D476802EA87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6BFF-367D-4CFD-AC3D-4D8BE93E5B28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7A5F-5299-4C80-B8EC-FCE42B89DC6D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F2AB-454C-4319-9C72-5DCFF2B7116F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497B-4465-4675-B2AD-DFFC48555A79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BA56-C810-4A3B-BE19-A7A1F31B359F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37F0-0D7B-45D0-935F-4C6B27AF20BE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4C016-6A72-41E8-80EE-1EC78EF95321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8A83265-D833-4380-A189-33EB9342D659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it-IT" smtClean="0"/>
              <a:t>Istituto di Istruzione Superiore "Righetti" - Melfi (PZ)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Una scuola a 5 stelle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Istituto Istruzione Superiore «Ten. Righetti»</a:t>
            </a:r>
          </a:p>
          <a:p>
            <a:r>
              <a:rPr lang="it-IT" sz="2400" dirty="0" smtClean="0"/>
              <a:t>I.P.S.I.A e I.T.I.S.</a:t>
            </a:r>
          </a:p>
          <a:p>
            <a:r>
              <a:rPr lang="it-IT" sz="2400" dirty="0" smtClean="0"/>
              <a:t>Melfi (PZ)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055" y="-1"/>
            <a:ext cx="2755945" cy="245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7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9525000" cy="6810375"/>
          </a:xfrm>
          <a:prstGeom prst="rect">
            <a:avLst/>
          </a:prstGeom>
        </p:spPr>
      </p:pic>
      <p:sp>
        <p:nvSpPr>
          <p:cNvPr id="4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4984973" y="6401068"/>
            <a:ext cx="7084177" cy="365125"/>
          </a:xfrm>
        </p:spPr>
        <p:txBody>
          <a:bodyPr/>
          <a:lstStyle/>
          <a:p>
            <a:pPr algn="r"/>
            <a:r>
              <a:rPr lang="it-IT" sz="1800" dirty="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70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09" y="1490472"/>
            <a:ext cx="10018713" cy="1752599"/>
          </a:xfrm>
        </p:spPr>
        <p:txBody>
          <a:bodyPr/>
          <a:lstStyle/>
          <a:p>
            <a:r>
              <a:rPr lang="it-IT" dirty="0" smtClean="0"/>
              <a:t>Hanno reso possibile il nostro progetto: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943" y="2857633"/>
            <a:ext cx="10323447" cy="3124201"/>
          </a:xfrm>
        </p:spPr>
        <p:txBody>
          <a:bodyPr/>
          <a:lstStyle/>
          <a:p>
            <a:r>
              <a:rPr lang="it-IT" dirty="0" smtClean="0"/>
              <a:t>La Provincia di Potenza e in particolar modo il dipartimento Edilizia Scolastica;</a:t>
            </a:r>
          </a:p>
          <a:p>
            <a:r>
              <a:rPr lang="it-IT" dirty="0" smtClean="0"/>
              <a:t>La collaborazione tra i due Istituti che fanno capo al I.I.S. Righetti: </a:t>
            </a:r>
            <a:r>
              <a:rPr lang="it-IT" dirty="0" err="1" smtClean="0"/>
              <a:t>Ipsia</a:t>
            </a:r>
            <a:r>
              <a:rPr lang="it-IT" dirty="0" smtClean="0"/>
              <a:t> e </a:t>
            </a:r>
            <a:r>
              <a:rPr lang="it-IT" dirty="0" err="1" smtClean="0"/>
              <a:t>Itis</a:t>
            </a:r>
            <a:r>
              <a:rPr lang="it-IT" dirty="0"/>
              <a:t>;</a:t>
            </a:r>
            <a:endParaRPr lang="it-IT" dirty="0" smtClean="0"/>
          </a:p>
          <a:p>
            <a:r>
              <a:rPr lang="it-IT" dirty="0" smtClean="0"/>
              <a:t>La disponibilità del Dirigente Scolastico, dei docenti e del personale ATA;</a:t>
            </a:r>
          </a:p>
          <a:p>
            <a:r>
              <a:rPr lang="it-IT" dirty="0" smtClean="0"/>
              <a:t>Ma soprattutto…</a:t>
            </a:r>
            <a:endParaRPr lang="it-IT" dirty="0"/>
          </a:p>
        </p:txBody>
      </p:sp>
      <p:sp>
        <p:nvSpPr>
          <p:cNvPr id="5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dirty="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32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567270" y="905035"/>
            <a:ext cx="10018713" cy="1752599"/>
          </a:xfrm>
        </p:spPr>
        <p:txBody>
          <a:bodyPr>
            <a:noAutofit/>
          </a:bodyPr>
          <a:lstStyle/>
          <a:p>
            <a:r>
              <a:rPr lang="it-IT" sz="6000" b="1" dirty="0" smtClean="0">
                <a:solidFill>
                  <a:srgbClr val="663398"/>
                </a:solidFill>
              </a:rPr>
              <a:t>La passione e la dedizione dei nostri allievi !!!</a:t>
            </a:r>
            <a:endParaRPr lang="it-IT" sz="6000" b="1" dirty="0">
              <a:solidFill>
                <a:srgbClr val="663398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854" y="2767804"/>
            <a:ext cx="4389033" cy="3912562"/>
          </a:xfrm>
          <a:prstGeom prst="rect">
            <a:avLst/>
          </a:prstGeom>
        </p:spPr>
      </p:pic>
      <p:sp>
        <p:nvSpPr>
          <p:cNvPr id="7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dirty="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7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951922" y="6279882"/>
            <a:ext cx="7084177" cy="365125"/>
          </a:xfrm>
        </p:spPr>
        <p:txBody>
          <a:bodyPr/>
          <a:lstStyle/>
          <a:p>
            <a:pPr algn="r"/>
            <a:r>
              <a:rPr lang="it-IT" sz="1800" dirty="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05070" y="1927952"/>
            <a:ext cx="967280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smtClean="0">
                <a:solidFill>
                  <a:srgbClr val="0070C0"/>
                </a:solidFill>
              </a:rPr>
              <a:t>Il </a:t>
            </a:r>
            <a:r>
              <a:rPr lang="it-IT" sz="4800" dirty="0">
                <a:solidFill>
                  <a:srgbClr val="0070C0"/>
                </a:solidFill>
              </a:rPr>
              <a:t>cammino verso la ricchezza dipende essenzialmente da due parole: </a:t>
            </a:r>
            <a:endParaRPr lang="it-IT" sz="4800" dirty="0" smtClean="0">
              <a:solidFill>
                <a:srgbClr val="0070C0"/>
              </a:solidFill>
            </a:endParaRPr>
          </a:p>
          <a:p>
            <a:pPr algn="ctr"/>
            <a:r>
              <a:rPr lang="it-IT" sz="6000" dirty="0" smtClean="0">
                <a:solidFill>
                  <a:srgbClr val="0070C0"/>
                </a:solidFill>
              </a:rPr>
              <a:t>lavoro </a:t>
            </a:r>
            <a:r>
              <a:rPr lang="it-IT" sz="6000" dirty="0">
                <a:solidFill>
                  <a:srgbClr val="0070C0"/>
                </a:solidFill>
              </a:rPr>
              <a:t>e </a:t>
            </a:r>
            <a:r>
              <a:rPr lang="it-IT" sz="6000" dirty="0" smtClean="0">
                <a:solidFill>
                  <a:srgbClr val="0070C0"/>
                </a:solidFill>
              </a:rPr>
              <a:t>risparmio</a:t>
            </a:r>
            <a:r>
              <a:rPr lang="it-IT" sz="4800" dirty="0" smtClean="0">
                <a:solidFill>
                  <a:srgbClr val="0070C0"/>
                </a:solidFill>
              </a:rPr>
              <a:t> </a:t>
            </a:r>
          </a:p>
          <a:p>
            <a:pPr algn="r"/>
            <a:r>
              <a:rPr lang="it-IT" dirty="0"/>
              <a:t/>
            </a:r>
            <a:br>
              <a:rPr lang="it-IT" dirty="0"/>
            </a:br>
            <a:r>
              <a:rPr lang="it-IT" sz="3200" i="1" dirty="0"/>
              <a:t>(Benjamin Franklin)</a:t>
            </a:r>
          </a:p>
        </p:txBody>
      </p:sp>
    </p:spTree>
    <p:extLst>
      <p:ext uri="{BB962C8B-B14F-4D97-AF65-F5344CB8AC3E}">
        <p14:creationId xmlns:p14="http://schemas.microsoft.com/office/powerpoint/2010/main" val="2597146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Obiettivi</a:t>
            </a:r>
            <a:endParaRPr lang="it-IT" sz="6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Riduzioni delle immissioni di CO2;</a:t>
            </a:r>
            <a:endParaRPr lang="it-IT" sz="3600" dirty="0" smtClean="0"/>
          </a:p>
          <a:p>
            <a:r>
              <a:rPr lang="it-IT" sz="3600" dirty="0" smtClean="0"/>
              <a:t>Risparmio energetico</a:t>
            </a:r>
            <a:r>
              <a:rPr lang="it-IT" sz="3600" dirty="0" smtClean="0"/>
              <a:t>;</a:t>
            </a:r>
            <a:endParaRPr lang="it-IT" sz="3600" dirty="0" smtClean="0"/>
          </a:p>
          <a:p>
            <a:r>
              <a:rPr lang="it-IT" sz="3600" dirty="0" smtClean="0"/>
              <a:t>Aumento del comfort;</a:t>
            </a:r>
            <a:endParaRPr lang="it-IT" sz="3600" dirty="0" smtClean="0"/>
          </a:p>
          <a:p>
            <a:r>
              <a:rPr lang="it-IT" sz="3600" dirty="0" smtClean="0"/>
              <a:t>Adeguamento alla Normativa vigente;</a:t>
            </a:r>
            <a:endParaRPr lang="it-IT" sz="3600" dirty="0"/>
          </a:p>
        </p:txBody>
      </p:sp>
      <p:sp>
        <p:nvSpPr>
          <p:cNvPr id="5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055" y="-1"/>
            <a:ext cx="2755945" cy="245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6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Obiettivi</a:t>
            </a:r>
            <a:endParaRPr lang="it-IT" sz="6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Efficientamento energetico;</a:t>
            </a:r>
            <a:endParaRPr lang="it-IT" sz="3600" dirty="0" smtClean="0"/>
          </a:p>
          <a:p>
            <a:r>
              <a:rPr lang="it-IT" sz="3600" dirty="0" smtClean="0"/>
              <a:t>Alta Formazione Tecnica</a:t>
            </a:r>
            <a:r>
              <a:rPr lang="it-IT" sz="3600" dirty="0" smtClean="0"/>
              <a:t>;</a:t>
            </a:r>
            <a:endParaRPr lang="it-IT" sz="3600" dirty="0" smtClean="0"/>
          </a:p>
          <a:p>
            <a:r>
              <a:rPr lang="it-IT" sz="3600" dirty="0" smtClean="0"/>
              <a:t>Sicurezza;</a:t>
            </a:r>
            <a:endParaRPr lang="it-IT" sz="3600" dirty="0" smtClean="0"/>
          </a:p>
          <a:p>
            <a:r>
              <a:rPr lang="it-IT" sz="3600" dirty="0" smtClean="0"/>
              <a:t>Benessere Equo Sostenibile;</a:t>
            </a:r>
            <a:endParaRPr lang="it-IT" sz="3600" dirty="0"/>
          </a:p>
        </p:txBody>
      </p:sp>
      <p:sp>
        <p:nvSpPr>
          <p:cNvPr id="5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055" y="-1"/>
            <a:ext cx="2755945" cy="245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69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Risparmio ed efficientamento </a:t>
            </a:r>
            <a:r>
              <a:rPr lang="it-IT" dirty="0" smtClean="0"/>
              <a:t>energetico:</a:t>
            </a:r>
            <a:br>
              <a:rPr lang="it-IT" dirty="0" smtClean="0"/>
            </a:br>
            <a:r>
              <a:rPr lang="it-IT" b="1" dirty="0" smtClean="0"/>
              <a:t>Illuminazione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84311" y="1562099"/>
            <a:ext cx="10018713" cy="312420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it-IT" dirty="0" smtClean="0"/>
              <a:t>Sostituzione di </a:t>
            </a:r>
            <a:r>
              <a:rPr lang="it-IT" dirty="0" smtClean="0"/>
              <a:t>250</a:t>
            </a:r>
            <a:r>
              <a:rPr lang="it-IT" dirty="0" smtClean="0"/>
              <a:t> </a:t>
            </a:r>
            <a:r>
              <a:rPr lang="it-IT" dirty="0" smtClean="0"/>
              <a:t>tubi al neon con altrettanti a Led = </a:t>
            </a:r>
            <a:r>
              <a:rPr lang="it-IT" b="1" dirty="0" smtClean="0">
                <a:solidFill>
                  <a:srgbClr val="0070C0"/>
                </a:solidFill>
              </a:rPr>
              <a:t>-2250 € / ann</a:t>
            </a:r>
            <a:r>
              <a:rPr lang="it-IT" dirty="0" smtClean="0">
                <a:solidFill>
                  <a:srgbClr val="0070C0"/>
                </a:solidFill>
              </a:rPr>
              <a:t>o</a:t>
            </a:r>
          </a:p>
          <a:p>
            <a:pPr>
              <a:lnSpc>
                <a:spcPct val="200000"/>
              </a:lnSpc>
            </a:pPr>
            <a:r>
              <a:rPr lang="it-IT" dirty="0" smtClean="0"/>
              <a:t>Accensione e spegnimento «</a:t>
            </a:r>
            <a:r>
              <a:rPr lang="it-IT" dirty="0" err="1" smtClean="0"/>
              <a:t>smart</a:t>
            </a:r>
            <a:r>
              <a:rPr lang="it-IT" dirty="0" smtClean="0"/>
              <a:t>» delle luci in aula = </a:t>
            </a:r>
            <a:r>
              <a:rPr lang="it-IT" b="1" dirty="0" smtClean="0">
                <a:solidFill>
                  <a:srgbClr val="0070C0"/>
                </a:solidFill>
              </a:rPr>
              <a:t>-450 € / anno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902" y="3826763"/>
            <a:ext cx="2444496" cy="243535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3" y="4389388"/>
            <a:ext cx="5669280" cy="2011680"/>
          </a:xfrm>
          <a:prstGeom prst="rect">
            <a:avLst/>
          </a:prstGeom>
        </p:spPr>
      </p:pic>
      <p:sp>
        <p:nvSpPr>
          <p:cNvPr id="7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4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Risparmio ed efficientamento energetico</a:t>
            </a:r>
            <a:br>
              <a:rPr lang="it-IT" dirty="0"/>
            </a:br>
            <a:r>
              <a:rPr lang="it-IT" dirty="0" smtClean="0"/>
              <a:t>Termico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16512" y="3314699"/>
            <a:ext cx="10018713" cy="312420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it-IT" dirty="0" smtClean="0"/>
              <a:t>Controllo </a:t>
            </a:r>
            <a:r>
              <a:rPr lang="it-IT" dirty="0"/>
              <a:t>temperatura in ogni singolo ambiente scolastico = </a:t>
            </a:r>
            <a:r>
              <a:rPr lang="it-IT" b="1" dirty="0" smtClean="0">
                <a:solidFill>
                  <a:srgbClr val="0070C0"/>
                </a:solidFill>
              </a:rPr>
              <a:t>-9 000 </a:t>
            </a:r>
            <a:r>
              <a:rPr lang="it-IT" b="1" dirty="0">
                <a:solidFill>
                  <a:srgbClr val="0070C0"/>
                </a:solidFill>
              </a:rPr>
              <a:t>€ / anno</a:t>
            </a:r>
          </a:p>
          <a:p>
            <a:pPr>
              <a:lnSpc>
                <a:spcPct val="200000"/>
              </a:lnSpc>
            </a:pPr>
            <a:r>
              <a:rPr lang="it-IT" dirty="0" smtClean="0"/>
              <a:t>Gestione </a:t>
            </a:r>
            <a:r>
              <a:rPr lang="it-IT" dirty="0"/>
              <a:t>«</a:t>
            </a:r>
            <a:r>
              <a:rPr lang="it-IT" dirty="0" err="1"/>
              <a:t>smart</a:t>
            </a:r>
            <a:r>
              <a:rPr lang="it-IT" dirty="0"/>
              <a:t>» delle temperature in ogni </a:t>
            </a:r>
            <a:r>
              <a:rPr lang="it-IT" dirty="0" smtClean="0"/>
              <a:t>aula</a:t>
            </a:r>
            <a:r>
              <a:rPr lang="it-IT" dirty="0"/>
              <a:t> </a:t>
            </a:r>
            <a:r>
              <a:rPr lang="it-IT" dirty="0" smtClean="0"/>
              <a:t>= </a:t>
            </a:r>
            <a:r>
              <a:rPr lang="it-IT" b="1" dirty="0" smtClean="0">
                <a:solidFill>
                  <a:srgbClr val="0070C0"/>
                </a:solidFill>
              </a:rPr>
              <a:t>-1 500 € / anno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215" y="2294376"/>
            <a:ext cx="4349809" cy="140729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532" y="2155058"/>
            <a:ext cx="2714625" cy="1685925"/>
          </a:xfrm>
          <a:prstGeom prst="rect">
            <a:avLst/>
          </a:prstGeom>
        </p:spPr>
      </p:pic>
      <p:sp>
        <p:nvSpPr>
          <p:cNvPr id="9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2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25761" y="685800"/>
            <a:ext cx="10018713" cy="1752599"/>
          </a:xfrm>
        </p:spPr>
        <p:txBody>
          <a:bodyPr>
            <a:normAutofit/>
          </a:bodyPr>
          <a:lstStyle/>
          <a:p>
            <a:r>
              <a:rPr lang="it-IT" sz="4400" b="1" dirty="0" smtClean="0"/>
              <a:t>Risparmio annuo totale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22977" y="2464104"/>
            <a:ext cx="6282582" cy="3124201"/>
          </a:xfrm>
        </p:spPr>
        <p:txBody>
          <a:bodyPr/>
          <a:lstStyle/>
          <a:p>
            <a:r>
              <a:rPr lang="it-IT" sz="2800" b="1" dirty="0" smtClean="0"/>
              <a:t>2250 +</a:t>
            </a:r>
          </a:p>
          <a:p>
            <a:r>
              <a:rPr lang="it-IT" sz="2800" b="1" dirty="0" smtClean="0"/>
              <a:t>450 +</a:t>
            </a:r>
          </a:p>
          <a:p>
            <a:r>
              <a:rPr lang="it-IT" sz="2800" b="1" dirty="0" smtClean="0"/>
              <a:t>9000 +</a:t>
            </a:r>
          </a:p>
          <a:p>
            <a:r>
              <a:rPr lang="it-IT" sz="2800" b="1" dirty="0" smtClean="0"/>
              <a:t>1500 =</a:t>
            </a:r>
          </a:p>
          <a:p>
            <a:endParaRPr lang="it-IT" dirty="0" smtClean="0"/>
          </a:p>
          <a:p>
            <a:endParaRPr lang="it-IT" dirty="0"/>
          </a:p>
        </p:txBody>
      </p:sp>
      <p:cxnSp>
        <p:nvCxnSpPr>
          <p:cNvPr id="5" name="Connettore diritto 4"/>
          <p:cNvCxnSpPr/>
          <p:nvPr/>
        </p:nvCxnSpPr>
        <p:spPr>
          <a:xfrm>
            <a:off x="5899532" y="4891490"/>
            <a:ext cx="23245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516916" y="5054768"/>
            <a:ext cx="55414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>
                <a:solidFill>
                  <a:srgbClr val="0070C0"/>
                </a:solidFill>
              </a:rPr>
              <a:t>- 13 200 € / anno</a:t>
            </a:r>
            <a:endParaRPr lang="it-IT" sz="6000" b="1" dirty="0">
              <a:solidFill>
                <a:srgbClr val="0070C0"/>
              </a:solidFill>
            </a:endParaRP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4984973" y="6401068"/>
            <a:ext cx="7084177" cy="365125"/>
          </a:xfrm>
        </p:spPr>
        <p:txBody>
          <a:bodyPr/>
          <a:lstStyle/>
          <a:p>
            <a:pPr algn="r"/>
            <a:r>
              <a:rPr lang="it-IT" sz="1800" dirty="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4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 </a:t>
            </a:r>
            <a:r>
              <a:rPr lang="it-IT" dirty="0" smtClean="0"/>
              <a:t>si proietta il progetto ai vari territori, i risparmi che si otterrebbero sono quelli sotto riportati: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66940" y="2236900"/>
            <a:ext cx="10719412" cy="3124201"/>
          </a:xfrm>
        </p:spPr>
        <p:txBody>
          <a:bodyPr/>
          <a:lstStyle/>
          <a:p>
            <a:r>
              <a:rPr lang="it-IT" b="1" dirty="0" smtClean="0"/>
              <a:t>Melfi</a:t>
            </a:r>
            <a:r>
              <a:rPr lang="it-IT" dirty="0" smtClean="0"/>
              <a:t> : 7 scuole di ogni grado : 7 x </a:t>
            </a:r>
            <a:r>
              <a:rPr lang="it-IT" dirty="0" smtClean="0"/>
              <a:t>13.200 </a:t>
            </a:r>
            <a:r>
              <a:rPr lang="it-IT" dirty="0" smtClean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92.400 </a:t>
            </a:r>
            <a:r>
              <a:rPr lang="it-IT" sz="3200" b="1" dirty="0" smtClean="0">
                <a:solidFill>
                  <a:srgbClr val="0070C0"/>
                </a:solidFill>
              </a:rPr>
              <a:t>€ / anno</a:t>
            </a:r>
          </a:p>
          <a:p>
            <a:r>
              <a:rPr lang="it-IT" b="1" dirty="0" smtClean="0"/>
              <a:t>Provincia</a:t>
            </a:r>
            <a:r>
              <a:rPr lang="it-IT" dirty="0" smtClean="0"/>
              <a:t>: 421 scuole di ogni grado : 421 x </a:t>
            </a:r>
            <a:r>
              <a:rPr lang="it-IT" dirty="0" smtClean="0"/>
              <a:t>13.200 </a:t>
            </a:r>
            <a:r>
              <a:rPr lang="it-IT" dirty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5.557.200 </a:t>
            </a:r>
            <a:r>
              <a:rPr lang="it-IT" sz="3200" b="1" dirty="0">
                <a:solidFill>
                  <a:srgbClr val="0070C0"/>
                </a:solidFill>
              </a:rPr>
              <a:t>€ / anno</a:t>
            </a:r>
          </a:p>
          <a:p>
            <a:r>
              <a:rPr lang="it-IT" b="1" dirty="0" smtClean="0"/>
              <a:t>Regione</a:t>
            </a:r>
            <a:r>
              <a:rPr lang="it-IT" dirty="0" smtClean="0"/>
              <a:t>: 870 scuole </a:t>
            </a:r>
            <a:r>
              <a:rPr lang="it-IT" dirty="0"/>
              <a:t>di ogni grado : 870 x </a:t>
            </a:r>
            <a:r>
              <a:rPr lang="it-IT" dirty="0" smtClean="0"/>
              <a:t>13.200 </a:t>
            </a:r>
            <a:r>
              <a:rPr lang="it-IT" dirty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11.484.000 </a:t>
            </a:r>
            <a:r>
              <a:rPr lang="it-IT" sz="3200" b="1" dirty="0">
                <a:solidFill>
                  <a:srgbClr val="0070C0"/>
                </a:solidFill>
              </a:rPr>
              <a:t>€ / anno</a:t>
            </a:r>
          </a:p>
          <a:p>
            <a:r>
              <a:rPr lang="it-IT" b="1" dirty="0" smtClean="0"/>
              <a:t>Stato</a:t>
            </a:r>
            <a:r>
              <a:rPr lang="it-IT" dirty="0" smtClean="0"/>
              <a:t>: </a:t>
            </a:r>
            <a:r>
              <a:rPr lang="it-IT" dirty="0" smtClean="0"/>
              <a:t>65.319 </a:t>
            </a:r>
            <a:r>
              <a:rPr lang="it-IT" dirty="0"/>
              <a:t>scuole di ogni grado : </a:t>
            </a:r>
            <a:r>
              <a:rPr lang="it-IT" dirty="0" smtClean="0"/>
              <a:t>65.319 </a:t>
            </a:r>
            <a:r>
              <a:rPr lang="it-IT" dirty="0"/>
              <a:t>x </a:t>
            </a:r>
            <a:r>
              <a:rPr lang="it-IT" dirty="0" smtClean="0"/>
              <a:t>13.200 </a:t>
            </a:r>
            <a:r>
              <a:rPr lang="it-IT" dirty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862.210.800 </a:t>
            </a:r>
            <a:r>
              <a:rPr lang="it-IT" sz="3200" b="1" dirty="0">
                <a:solidFill>
                  <a:srgbClr val="0070C0"/>
                </a:solidFill>
              </a:rPr>
              <a:t>€ / anno</a:t>
            </a:r>
            <a:endParaRPr lang="it-IT" dirty="0"/>
          </a:p>
        </p:txBody>
      </p:sp>
      <p:sp>
        <p:nvSpPr>
          <p:cNvPr id="5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19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.. mentre le riduzioni di immissione di CO2 sarebbero queste: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6424" y="2310052"/>
            <a:ext cx="10962726" cy="3124201"/>
          </a:xfrm>
        </p:spPr>
        <p:txBody>
          <a:bodyPr/>
          <a:lstStyle/>
          <a:p>
            <a:r>
              <a:rPr lang="it-IT" b="1" dirty="0" smtClean="0"/>
              <a:t>Melfi</a:t>
            </a:r>
            <a:r>
              <a:rPr lang="it-IT" dirty="0" smtClean="0"/>
              <a:t> : 7 scuole di ogni grado : 7 x </a:t>
            </a:r>
            <a:r>
              <a:rPr lang="it-IT" dirty="0" smtClean="0"/>
              <a:t>13.</a:t>
            </a:r>
            <a:r>
              <a:rPr lang="it-IT" dirty="0" smtClean="0"/>
              <a:t>000</a:t>
            </a:r>
            <a:r>
              <a:rPr lang="it-IT" dirty="0" smtClean="0"/>
              <a:t> </a:t>
            </a:r>
            <a:r>
              <a:rPr lang="it-IT" dirty="0" smtClean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-91.000 Kg </a:t>
            </a:r>
            <a:r>
              <a:rPr lang="it-IT" sz="3200" b="1" dirty="0" smtClean="0">
                <a:solidFill>
                  <a:srgbClr val="0070C0"/>
                </a:solidFill>
              </a:rPr>
              <a:t>/ anno</a:t>
            </a:r>
          </a:p>
          <a:p>
            <a:r>
              <a:rPr lang="it-IT" b="1" dirty="0" smtClean="0"/>
              <a:t>Provincia</a:t>
            </a:r>
            <a:r>
              <a:rPr lang="it-IT" dirty="0" smtClean="0"/>
              <a:t>: 421 scuole di ogni grado : 421 x </a:t>
            </a:r>
            <a:r>
              <a:rPr lang="it-IT" dirty="0" smtClean="0"/>
              <a:t>13.000 </a:t>
            </a:r>
            <a:r>
              <a:rPr lang="it-IT" dirty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-5</a:t>
            </a:r>
            <a:r>
              <a:rPr lang="it-IT" sz="3200" b="1" dirty="0" smtClean="0">
                <a:solidFill>
                  <a:srgbClr val="0070C0"/>
                </a:solidFill>
              </a:rPr>
              <a:t>.</a:t>
            </a:r>
            <a:r>
              <a:rPr lang="it-IT" sz="3200" b="1" dirty="0" smtClean="0">
                <a:solidFill>
                  <a:srgbClr val="0070C0"/>
                </a:solidFill>
              </a:rPr>
              <a:t>473.</a:t>
            </a:r>
            <a:r>
              <a:rPr lang="it-IT" sz="3200" b="1" dirty="0" smtClean="0">
                <a:solidFill>
                  <a:srgbClr val="0070C0"/>
                </a:solidFill>
              </a:rPr>
              <a:t>000 Kg </a:t>
            </a:r>
            <a:r>
              <a:rPr lang="it-IT" sz="3200" b="1" dirty="0">
                <a:solidFill>
                  <a:srgbClr val="0070C0"/>
                </a:solidFill>
              </a:rPr>
              <a:t>/ anno</a:t>
            </a:r>
          </a:p>
          <a:p>
            <a:r>
              <a:rPr lang="it-IT" b="1" dirty="0" smtClean="0"/>
              <a:t>Regione</a:t>
            </a:r>
            <a:r>
              <a:rPr lang="it-IT" dirty="0" smtClean="0"/>
              <a:t>: 870 scuole </a:t>
            </a:r>
            <a:r>
              <a:rPr lang="it-IT" dirty="0"/>
              <a:t>di ogni grado : 870 x </a:t>
            </a:r>
            <a:r>
              <a:rPr lang="it-IT" dirty="0" smtClean="0"/>
              <a:t>13.000 </a:t>
            </a:r>
            <a:r>
              <a:rPr lang="it-IT" dirty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-1</a:t>
            </a:r>
            <a:r>
              <a:rPr lang="it-IT" sz="3200" b="1" dirty="0" smtClean="0">
                <a:solidFill>
                  <a:srgbClr val="0070C0"/>
                </a:solidFill>
              </a:rPr>
              <a:t>1.</a:t>
            </a:r>
            <a:r>
              <a:rPr lang="it-IT" sz="3200" b="1" dirty="0" smtClean="0">
                <a:solidFill>
                  <a:srgbClr val="0070C0"/>
                </a:solidFill>
              </a:rPr>
              <a:t>310.</a:t>
            </a:r>
            <a:r>
              <a:rPr lang="it-IT" sz="3200" b="1" dirty="0" smtClean="0">
                <a:solidFill>
                  <a:srgbClr val="0070C0"/>
                </a:solidFill>
              </a:rPr>
              <a:t>000 </a:t>
            </a:r>
            <a:r>
              <a:rPr lang="it-IT" sz="3200" b="1" dirty="0" smtClean="0">
                <a:solidFill>
                  <a:srgbClr val="0070C0"/>
                </a:solidFill>
              </a:rPr>
              <a:t>Kg</a:t>
            </a:r>
            <a:r>
              <a:rPr lang="it-IT" sz="3200" b="1" dirty="0" smtClean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/ anno</a:t>
            </a:r>
          </a:p>
          <a:p>
            <a:r>
              <a:rPr lang="it-IT" b="1" dirty="0" smtClean="0"/>
              <a:t>Stato</a:t>
            </a:r>
            <a:r>
              <a:rPr lang="it-IT" dirty="0" smtClean="0"/>
              <a:t>: </a:t>
            </a:r>
            <a:r>
              <a:rPr lang="it-IT" dirty="0" smtClean="0"/>
              <a:t>65.319 </a:t>
            </a:r>
            <a:r>
              <a:rPr lang="it-IT" dirty="0"/>
              <a:t>scuole di ogni grado : </a:t>
            </a:r>
            <a:r>
              <a:rPr lang="it-IT" dirty="0" smtClean="0"/>
              <a:t>65.319 </a:t>
            </a:r>
            <a:r>
              <a:rPr lang="it-IT" dirty="0"/>
              <a:t>x </a:t>
            </a:r>
            <a:r>
              <a:rPr lang="it-IT" dirty="0" smtClean="0"/>
              <a:t>13.000 </a:t>
            </a:r>
            <a:r>
              <a:rPr lang="it-IT" dirty="0"/>
              <a:t>= </a:t>
            </a:r>
            <a:r>
              <a:rPr lang="it-IT" sz="3200" b="1" dirty="0" smtClean="0">
                <a:solidFill>
                  <a:srgbClr val="0070C0"/>
                </a:solidFill>
              </a:rPr>
              <a:t>-8</a:t>
            </a:r>
            <a:r>
              <a:rPr lang="it-IT" sz="3200" b="1" dirty="0" smtClean="0">
                <a:solidFill>
                  <a:srgbClr val="0070C0"/>
                </a:solidFill>
              </a:rPr>
              <a:t>49.147.000 </a:t>
            </a:r>
            <a:r>
              <a:rPr lang="it-IT" sz="3200" b="1" dirty="0" smtClean="0">
                <a:solidFill>
                  <a:srgbClr val="0070C0"/>
                </a:solidFill>
              </a:rPr>
              <a:t>Kg</a:t>
            </a:r>
            <a:r>
              <a:rPr lang="it-IT" sz="3200" b="1" dirty="0" smtClean="0">
                <a:solidFill>
                  <a:srgbClr val="0070C0"/>
                </a:solidFill>
              </a:rPr>
              <a:t>/anno</a:t>
            </a:r>
            <a:endParaRPr lang="it-IT" dirty="0"/>
          </a:p>
        </p:txBody>
      </p:sp>
      <p:sp>
        <p:nvSpPr>
          <p:cNvPr id="5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Ulteriori Implementazioni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200" dirty="0" smtClean="0"/>
              <a:t>Sistema anti intrusione</a:t>
            </a:r>
          </a:p>
          <a:p>
            <a:pPr algn="ctr"/>
            <a:r>
              <a:rPr lang="it-IT" sz="3200" dirty="0" smtClean="0"/>
              <a:t>Video sorveglianza </a:t>
            </a:r>
          </a:p>
          <a:p>
            <a:pPr algn="ctr"/>
            <a:r>
              <a:rPr lang="it-IT" sz="3200" dirty="0" smtClean="0"/>
              <a:t>Sistema Antincendio</a:t>
            </a:r>
          </a:p>
          <a:p>
            <a:pPr algn="ctr"/>
            <a:r>
              <a:rPr lang="it-IT" sz="3200" dirty="0" smtClean="0"/>
              <a:t>Sistema Antiallagamento</a:t>
            </a:r>
          </a:p>
          <a:p>
            <a:pPr algn="ctr"/>
            <a:r>
              <a:rPr lang="it-IT" sz="3200" dirty="0" smtClean="0"/>
              <a:t>Controllo Antifumo</a:t>
            </a:r>
            <a:endParaRPr lang="it-IT" sz="3200" dirty="0"/>
          </a:p>
        </p:txBody>
      </p:sp>
      <p:sp>
        <p:nvSpPr>
          <p:cNvPr id="5" name="Segnaposto piè di pagina 6"/>
          <p:cNvSpPr txBox="1">
            <a:spLocks/>
          </p:cNvSpPr>
          <p:nvPr/>
        </p:nvSpPr>
        <p:spPr>
          <a:xfrm>
            <a:off x="4984973" y="6401068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smtClean="0">
                <a:solidFill>
                  <a:srgbClr val="002060"/>
                </a:solidFill>
              </a:rPr>
              <a:t>Istituto di Istruzione Superiore "Righetti" - Melfi (PZ)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92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TM03457496[[fn=Parallasse]]</Template>
  <TotalTime>489</TotalTime>
  <Words>536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Parallasse</vt:lpstr>
      <vt:lpstr>Una scuola a 5 stelle</vt:lpstr>
      <vt:lpstr>Obiettivi</vt:lpstr>
      <vt:lpstr>Obiettivi</vt:lpstr>
      <vt:lpstr>Risparmio ed efficientamento energetico: Illuminazione</vt:lpstr>
      <vt:lpstr>Risparmio ed efficientamento energetico Termico</vt:lpstr>
      <vt:lpstr>Risparmio annuo totale</vt:lpstr>
      <vt:lpstr>Se si proietta il progetto ai vari territori, i risparmi che si otterrebbero sono quelli sotto riportati:</vt:lpstr>
      <vt:lpstr>.. mentre le riduzioni di immissione di CO2 sarebbero queste:</vt:lpstr>
      <vt:lpstr>Ulteriori Implementazioni</vt:lpstr>
      <vt:lpstr>Presentazione standard di PowerPoint</vt:lpstr>
      <vt:lpstr>Hanno reso possibile il nostro progetto:</vt:lpstr>
      <vt:lpstr>La passione e la dedizione dei nostri allievi !!!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scuola per l’efficienza</dc:title>
  <dc:creator>Angelo</dc:creator>
  <cp:lastModifiedBy>Angelo</cp:lastModifiedBy>
  <cp:revision>43</cp:revision>
  <dcterms:created xsi:type="dcterms:W3CDTF">2017-02-19T17:06:38Z</dcterms:created>
  <dcterms:modified xsi:type="dcterms:W3CDTF">2018-04-09T21:44:50Z</dcterms:modified>
</cp:coreProperties>
</file>